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72" r:id="rId4"/>
    <p:sldId id="257" r:id="rId5"/>
    <p:sldId id="263" r:id="rId6"/>
    <p:sldId id="270" r:id="rId7"/>
    <p:sldId id="273" r:id="rId8"/>
    <p:sldId id="260" r:id="rId9"/>
    <p:sldId id="261" r:id="rId10"/>
    <p:sldId id="264" r:id="rId11"/>
    <p:sldId id="268" r:id="rId12"/>
    <p:sldId id="274" r:id="rId13"/>
    <p:sldId id="26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94"/>
  </p:normalViewPr>
  <p:slideViewPr>
    <p:cSldViewPr snapToGrid="0" snapToObjects="1">
      <p:cViewPr varScale="1">
        <p:scale>
          <a:sx n="63" d="100"/>
          <a:sy n="63" d="100"/>
        </p:scale>
        <p:origin x="8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8692B-C9A7-0542-85C3-C70A065BC6B5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7DBFBA-4616-0B4F-895F-E183F8447F7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8527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DBFBA-4616-0B4F-895F-E183F8447F7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9351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DDE51-A07C-124E-94F7-374F007DE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AC77030-9988-C345-BE97-B2B1CAA70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5E704F-E1D9-0848-AB03-FAACA8559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FEFC04-7074-CA4C-97A1-61647CF31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60A9FA-8CAD-574E-B78F-B3007C095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6273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92F160-7ADB-F549-B0E8-1E5BC1DA3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5FCD9CF-C9D5-A646-B826-68AE1C843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F65494-721F-BF4E-B0C0-55B262C6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1B3EA7-E008-DF4E-AD99-0292994B6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52707E-132A-5B49-AB6F-7452D9E27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4232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2C3AB09-0333-AF43-963D-C6DD76CB55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1863579-C527-BD43-B53C-46311464F9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BDA63E-2EE7-9448-BBFB-8583A8AB3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6E2E8A-2BB0-7C4C-926C-FF59AC9EF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0D2E0C-ABA3-B941-85B4-A733D34E6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2277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9A96BF-E829-EF46-A67A-9AFEAE18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C1776E-67EF-B34D-B1B5-B91026289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A436BA-7890-9F4C-B88D-D0B9F0575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13B178-3642-414E-96A2-266F01FF1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D0E584-43AC-C24B-A5D7-087B792C9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4741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CB7FD3-293E-5842-B9FA-6012168D9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E03002-91D4-7844-ABD2-D1FF75D88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95B33B-B902-B544-85AB-4F2DB1F94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A60B10-3836-4641-9E01-1550CCFA0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DED916-FBD9-9943-BBF5-C19F2620F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4084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D87DDA-DBC8-8440-A117-375C8EDB1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39033A-32C4-F141-B153-123530472F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F33BBC5-EBEB-874E-B345-9975479F7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5CEEB2E-E130-8646-8B78-37AC2A05B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F69D58-186E-6C46-BAAC-175B6CA3A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E5DC10C-240C-C342-861D-F65B552CB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544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9EA18A-132B-3D4D-B98B-CF3082AC1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BE42C0-8A93-254A-B28F-2D6E1C24D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CD966D-6BC2-E34A-86A7-14D1F5946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02C46D2-8296-A34C-B957-ED2AA0A433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84BEB0D-954B-7A45-8FA1-0867152889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141103-1FC1-BC42-9ED2-7913A9948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253B9C1-13CB-B648-B344-24143A34C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3B0CB07-B824-3848-AEBA-DFC160386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8871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648DA3-1FB1-C743-A73A-8CA28890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175F75E-8224-D34F-98A6-446CA06BF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B1716A4-12FF-3849-BBDE-F4CD1BBC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8EADBCC-EDE8-8B43-90FF-63BA4CF73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000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32C54B9-9C13-3048-AA73-CCF7151C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EC23FCA-2847-C54C-AE28-DDA970D45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4FE2080-2A23-DC4D-8F45-01C538BE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701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9DA275-395E-364C-9CCE-261242C52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13B8B-E3D3-E746-A920-177758CF1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49E9F9-DD4B-8344-A419-48215337CA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7523D0A-2259-FC44-AACE-EA53E9B3C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EF761E-DEA2-9A4E-95CD-1BF894063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949ABB-4B06-774B-A405-A32199CC4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5041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D83F04-0E61-5744-BC6E-D493A83C5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993AAE4-BB57-524C-8FAE-445BAF134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3EBC88-2048-114D-BB60-9A0705D2C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52AA26-5374-E24A-99F4-05B49AF8D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279AC0-CE13-DB42-AD0C-5C1C694CB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14A050-168A-A34B-844F-2A7AB5C7B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9271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C72092A-CE0E-BD4B-BC36-5E68902C6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DB7125-6508-B446-A599-716DE7ECB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071231-8B3E-A946-956E-1389E0ED57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DE25D-9F1A-E441-BD90-33FC4AC5ACCB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CA6E85-32D5-A045-96C4-855580069C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9A22DE-3200-5644-BE64-1C454574D3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60870-9C32-BD4C-A8BF-88D414F483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335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Jiarui.20@intl.zju.edu.c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8A8108-2672-5844-B62A-9958CDE07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464" y="3172460"/>
            <a:ext cx="9144000" cy="2387600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Welcome!</a:t>
            </a:r>
            <a:br>
              <a:rPr kumimoji="1" lang="en-US" altLang="zh-CN" dirty="0"/>
            </a:br>
            <a:r>
              <a:rPr kumimoji="1" lang="en-US" altLang="zh-CN" sz="4000" dirty="0"/>
              <a:t>A2</a:t>
            </a:r>
            <a:r>
              <a:rPr kumimoji="1" lang="ja-JP" altLang="en-US" sz="4000" dirty="0"/>
              <a:t>の</a:t>
            </a:r>
            <a:r>
              <a:rPr kumimoji="1" lang="en-US" altLang="zh-CN" sz="4000" dirty="0"/>
              <a:t>TA</a:t>
            </a:r>
            <a:r>
              <a:rPr kumimoji="1" lang="en-US" altLang="zh-CN" sz="4000"/>
              <a:t>: Yu Jiarui</a:t>
            </a:r>
            <a:br>
              <a:rPr kumimoji="1" lang="en-US" altLang="zh-CN" sz="4000" dirty="0"/>
            </a:br>
            <a:br>
              <a:rPr kumimoji="1" lang="en-US" altLang="zh-CN" sz="4000" dirty="0"/>
            </a:br>
            <a:r>
              <a:rPr kumimoji="1" lang="en-US" altLang="zh-CN" sz="3100" b="1" dirty="0"/>
              <a:t>Please sit in groups of </a:t>
            </a:r>
            <a:br>
              <a:rPr kumimoji="1" lang="en-US" altLang="zh-CN" sz="3100" b="1" dirty="0"/>
            </a:br>
            <a:r>
              <a:rPr kumimoji="1" lang="en-US" altLang="zh-CN" sz="3100" b="1" dirty="0"/>
              <a:t>4-5 people</a:t>
            </a:r>
            <a:endParaRPr kumimoji="1" lang="zh-CN" altLang="en-US" sz="3100" b="1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AAC9E65-3E9A-374E-99BA-1E35D48DB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8868" y="711200"/>
            <a:ext cx="1652435" cy="15502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901B70-3930-2736-2CBB-27EE07941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035" y="-71120"/>
            <a:ext cx="87100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C4F076-5B5A-EC0B-C589-8C022AC443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9813" y="502494"/>
            <a:ext cx="924054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508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F2F5EA-CA29-A647-B1C2-AA7A1E5C7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526" y="0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Not </a:t>
            </a:r>
            <a:r>
              <a:rPr kumimoji="1" lang="en-US" altLang="zh-CN" dirty="0" err="1"/>
              <a:t>Sooooo</a:t>
            </a:r>
            <a:r>
              <a:rPr kumimoji="1" lang="en-US" altLang="zh-CN" dirty="0"/>
              <a:t> important: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66125DA-5136-F945-87AE-951D96FC2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809" y="1164140"/>
            <a:ext cx="4885191" cy="428439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4438440-7D45-3244-87E8-4D29AF72BEFA}"/>
              </a:ext>
            </a:extLst>
          </p:cNvPr>
          <p:cNvSpPr txBox="1"/>
          <p:nvPr/>
        </p:nvSpPr>
        <p:spPr>
          <a:xfrm>
            <a:off x="959005" y="5448531"/>
            <a:ext cx="108055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Actually, some are </a:t>
            </a:r>
            <a:r>
              <a:rPr kumimoji="1" lang="en-US" altLang="zh-CN" sz="3200" b="1" dirty="0"/>
              <a:t>not</a:t>
            </a:r>
            <a:r>
              <a:rPr kumimoji="1" lang="en-US" altLang="zh-CN" dirty="0"/>
              <a:t> important </a:t>
            </a:r>
            <a:r>
              <a:rPr kumimoji="1" lang="en-US" altLang="zh-CN" sz="3200" b="1" dirty="0"/>
              <a:t>at all!</a:t>
            </a:r>
          </a:p>
          <a:p>
            <a:r>
              <a:rPr kumimoji="1" lang="en-US" altLang="zh-CN" dirty="0"/>
              <a:t>Especially for the </a:t>
            </a:r>
            <a:r>
              <a:rPr kumimoji="1" lang="en-US" altLang="zh-CN" dirty="0" err="1"/>
              <a:t>looooooooooooooooooooooooooong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çômpłëx</a:t>
            </a:r>
            <a:r>
              <a:rPr kumimoji="1" lang="en-US" altLang="zh-CN" dirty="0"/>
              <a:t> proofs</a:t>
            </a:r>
            <a:r>
              <a:rPr kumimoji="1" lang="en-US" altLang="zh-CN" sz="3200" dirty="0"/>
              <a:t>.</a:t>
            </a:r>
            <a:r>
              <a:rPr kumimoji="1" lang="en-US" altLang="zh-CN" sz="3200" b="1" dirty="0"/>
              <a:t> </a:t>
            </a:r>
            <a:r>
              <a:rPr kumimoji="1" lang="en-US" altLang="zh-CN" dirty="0"/>
              <a:t>So do not be too cautious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2306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429000-26E5-134C-A174-028AF3748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215" y="0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The </a:t>
            </a:r>
            <a:r>
              <a:rPr kumimoji="1" lang="en-US" altLang="zh-CN" b="1" dirty="0"/>
              <a:t>most useful</a:t>
            </a:r>
            <a:r>
              <a:rPr kumimoji="1" lang="en-US" altLang="zh-CN" dirty="0"/>
              <a:t> but the </a:t>
            </a:r>
            <a:r>
              <a:rPr kumimoji="1" lang="en-US" altLang="zh-CN" b="1" dirty="0"/>
              <a:t>most useless</a:t>
            </a:r>
            <a:endParaRPr kumimoji="1"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3FC339-7682-4F4C-AF19-67DD81683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84" y="1039906"/>
            <a:ext cx="6005483" cy="520849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088E71C-E51A-9849-8D6C-0C5C770DE2BB}"/>
              </a:ext>
            </a:extLst>
          </p:cNvPr>
          <p:cNvSpPr txBox="1"/>
          <p:nvPr/>
        </p:nvSpPr>
        <p:spPr>
          <a:xfrm>
            <a:off x="6786777" y="2521059"/>
            <a:ext cx="49121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Time consuming!</a:t>
            </a:r>
          </a:p>
          <a:p>
            <a:r>
              <a:rPr kumimoji="1" lang="en-US" altLang="zh-CN" sz="2800" dirty="0"/>
              <a:t>Sometimes it’s the thing that only</a:t>
            </a:r>
            <a:r>
              <a:rPr kumimoji="1" lang="zh-CN" altLang="en-US" sz="2800" dirty="0"/>
              <a:t>老白 </a:t>
            </a:r>
            <a:r>
              <a:rPr kumimoji="1" lang="en-US" altLang="zh-CN" sz="2800" dirty="0"/>
              <a:t>can understand</a:t>
            </a:r>
          </a:p>
          <a:p>
            <a:r>
              <a:rPr kumimoji="1" lang="zh-CN" altLang="en-US" sz="2800" dirty="0"/>
              <a:t>能明白个大概就看看，看不懂就早点溜溜球</a:t>
            </a:r>
            <a:endParaRPr kumimoji="1" lang="en-US" altLang="zh-CN" sz="2800" dirty="0"/>
          </a:p>
          <a:p>
            <a:r>
              <a:rPr kumimoji="1" lang="zh-CN" altLang="en-US" sz="2800" dirty="0"/>
              <a:t>有些东西只有老白能懂</a:t>
            </a:r>
          </a:p>
        </p:txBody>
      </p:sp>
    </p:spTree>
    <p:extLst>
      <p:ext uri="{BB962C8B-B14F-4D97-AF65-F5344CB8AC3E}">
        <p14:creationId xmlns:p14="http://schemas.microsoft.com/office/powerpoint/2010/main" val="2641785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A0D689-9A3A-E12E-3A42-06AE63475C01}"/>
              </a:ext>
            </a:extLst>
          </p:cNvPr>
          <p:cNvSpPr txBox="1">
            <a:spLocks/>
          </p:cNvSpPr>
          <p:nvPr/>
        </p:nvSpPr>
        <p:spPr>
          <a:xfrm>
            <a:off x="575526" y="46397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/>
              <a:t>Acknowledgement</a:t>
            </a:r>
            <a:endParaRPr kumimoji="1" lang="zh-CN" altLang="en-US" dirty="0"/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865FDE97-3ABA-EA46-6B0E-24274BF14D9D}"/>
              </a:ext>
            </a:extLst>
          </p:cNvPr>
          <p:cNvSpPr txBox="1"/>
          <p:nvPr/>
        </p:nvSpPr>
        <p:spPr>
          <a:xfrm>
            <a:off x="575526" y="1789539"/>
            <a:ext cx="102651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The content of this intro PPT is revised based on the intro PPT of Li Zihao, my 241 TA in Fall 2021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65050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66AF52-3683-1E43-8CC2-025361305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4200" y="2766218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Start Worksheet1</a:t>
            </a:r>
            <a:endParaRPr kumimoji="1" lang="zh-CN" altLang="en-US" sz="66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2A8F0E6-6FDB-B24B-B433-811348A3F4B1}"/>
              </a:ext>
            </a:extLst>
          </p:cNvPr>
          <p:cNvSpPr txBox="1"/>
          <p:nvPr/>
        </p:nvSpPr>
        <p:spPr>
          <a:xfrm>
            <a:off x="524107" y="802888"/>
            <a:ext cx="6222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/>
              <a:t>Any more questions? If not……</a:t>
            </a:r>
            <a:endParaRPr kumimoji="1" lang="zh-CN" altLang="en-US" sz="3200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7401B38-6397-3245-AAAD-E9CBDC9F3D23}"/>
              </a:ext>
            </a:extLst>
          </p:cNvPr>
          <p:cNvSpPr txBox="1"/>
          <p:nvPr/>
        </p:nvSpPr>
        <p:spPr>
          <a:xfrm>
            <a:off x="524107" y="5270281"/>
            <a:ext cx="9552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But before, let me discuss about some background information about analytic geometry, which will be used in WS 1.</a:t>
            </a:r>
            <a:endParaRPr kumimoji="1"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92073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C36CB5-0752-2941-939C-5D6F5F890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ABOUT ME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712D08-00AD-7C48-870F-631AAD949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366588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CE2002</a:t>
            </a:r>
            <a:r>
              <a:rPr kumimoji="1" lang="zh-CN" altLang="en-US" dirty="0"/>
              <a:t> </a:t>
            </a:r>
            <a:r>
              <a:rPr kumimoji="1" lang="en-US" altLang="zh-CN" dirty="0"/>
              <a:t>Jiarui Yu </a:t>
            </a:r>
            <a:r>
              <a:rPr kumimoji="1" lang="zh-CN" altLang="en-US" dirty="0"/>
              <a:t>虞佳睿</a:t>
            </a:r>
            <a:endParaRPr kumimoji="1" lang="en-US" altLang="zh-CN" dirty="0"/>
          </a:p>
          <a:p>
            <a:r>
              <a:rPr kumimoji="1" lang="en-US" altLang="zh-CN" dirty="0">
                <a:hlinkClick r:id="rId2"/>
              </a:rPr>
              <a:t>Jiarui.20@intl.zju.edu.cn</a:t>
            </a:r>
            <a:endParaRPr kumimoji="1" lang="en-US" altLang="zh-CN" dirty="0"/>
          </a:p>
          <a:p>
            <a:r>
              <a:rPr kumimoji="1" lang="en-US" altLang="zh-CN" dirty="0"/>
              <a:t>A in MATH 221, TA of FA21 MATH 221</a:t>
            </a:r>
          </a:p>
          <a:p>
            <a:pPr marL="0" indent="0">
              <a:buNone/>
            </a:pPr>
            <a:r>
              <a:rPr kumimoji="1" lang="en-US" altLang="zh-CN" dirty="0"/>
              <a:t>  A in MATH 231</a:t>
            </a:r>
          </a:p>
          <a:p>
            <a:pPr marL="0" indent="0">
              <a:buNone/>
            </a:pPr>
            <a:r>
              <a:rPr kumimoji="1" lang="en-US" altLang="zh-CN" dirty="0"/>
              <a:t>  A in MATH 241</a:t>
            </a:r>
          </a:p>
          <a:p>
            <a:pPr marL="0" indent="0">
              <a:buNone/>
            </a:pPr>
            <a:r>
              <a:rPr kumimoji="1" lang="en-US" altLang="zh-CN" dirty="0"/>
              <a:t>  A in MATH 286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3471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60079D-5DA8-BE40-BE5F-D93048E61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Why I choose to be MATH 241 TA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6EF60E-4057-6647-B481-08D216C53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267" y="1812608"/>
            <a:ext cx="5147733" cy="4326819"/>
          </a:xfrm>
        </p:spPr>
        <p:txBody>
          <a:bodyPr/>
          <a:lstStyle/>
          <a:p>
            <a:r>
              <a:rPr kumimoji="1" lang="zh-CN" altLang="en-US" dirty="0"/>
              <a:t>学的海星 </a:t>
            </a:r>
            <a:endParaRPr kumimoji="1" lang="en-US" altLang="zh-CN" dirty="0"/>
          </a:p>
          <a:p>
            <a:r>
              <a:rPr kumimoji="1" lang="en-US" altLang="zh-CN" dirty="0"/>
              <a:t>I had a nice TA </a:t>
            </a:r>
          </a:p>
          <a:p>
            <a:r>
              <a:rPr kumimoji="1" lang="en-US" altLang="zh-CN" dirty="0"/>
              <a:t>ZJUI MATH 241 spirit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04905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962E8C-A2A2-A846-8394-29E4540F6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About MATH 241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F7C471-8A14-AE48-A14F-26FFEA3D5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Probably the </a:t>
            </a:r>
            <a:r>
              <a:rPr kumimoji="1" lang="en-US" altLang="zh-CN" b="1" dirty="0"/>
              <a:t>toughest</a:t>
            </a:r>
            <a:r>
              <a:rPr kumimoji="1" lang="en-US" altLang="zh-CN" dirty="0"/>
              <a:t> math course you’ve ever meet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656757-83E3-474B-A8A0-5049D7FFB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661" y="2523266"/>
            <a:ext cx="2364108" cy="236410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7C7ED20-3B5F-B84E-B4E3-3B82D4AA981A}"/>
              </a:ext>
            </a:extLst>
          </p:cNvPr>
          <p:cNvSpPr txBox="1"/>
          <p:nvPr/>
        </p:nvSpPr>
        <p:spPr>
          <a:xfrm>
            <a:off x="4148958" y="5070503"/>
            <a:ext cx="9270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Prof. Dr. Thomas </a:t>
            </a:r>
            <a:r>
              <a:rPr kumimoji="1" lang="en-US" altLang="zh-CN" dirty="0" err="1"/>
              <a:t>Honold</a:t>
            </a:r>
            <a:endParaRPr kumimoji="1" lang="en-US" altLang="zh-CN" dirty="0"/>
          </a:p>
          <a:p>
            <a:r>
              <a:rPr lang="zh-CN" altLang="en-US" dirty="0"/>
              <a:t>数学博士学位</a:t>
            </a:r>
            <a:r>
              <a:rPr lang="en-US" altLang="zh-CN" dirty="0"/>
              <a:t>  from </a:t>
            </a:r>
            <a:r>
              <a:rPr lang="zh-CN" altLang="en-US" dirty="0"/>
              <a:t>德国慕尼黑工业大学</a:t>
            </a:r>
            <a:endParaRPr lang="en-US" altLang="zh-CN" dirty="0"/>
          </a:p>
          <a:p>
            <a:r>
              <a:rPr kumimoji="1" lang="en-US" altLang="zh-CN" dirty="0"/>
              <a:t>ZJUI staff.</a:t>
            </a:r>
          </a:p>
          <a:p>
            <a:r>
              <a:rPr kumimoji="1" lang="en-US" altLang="zh-CN" dirty="0"/>
              <a:t>MATH 241&amp;MATH 286 (intro to differential equations PLUS)&amp;MATH 257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B7573C9-A529-5049-AB6F-A9061D7FB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679" y="2651760"/>
            <a:ext cx="2860130" cy="32090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AEAB9A6-1D3F-ED41-9875-0CCC415266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2168" y="2758346"/>
            <a:ext cx="3373062" cy="194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799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1image22882256">
            <a:extLst>
              <a:ext uri="{FF2B5EF4-FFF2-40B4-BE49-F238E27FC236}">
                <a16:creationId xmlns:a16="http://schemas.microsoft.com/office/drawing/2014/main" id="{9DE4C53A-058D-3E49-8FEF-D854783F8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554" y="255813"/>
            <a:ext cx="4761781" cy="6346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2image22856928">
            <a:extLst>
              <a:ext uri="{FF2B5EF4-FFF2-40B4-BE49-F238E27FC236}">
                <a16:creationId xmlns:a16="http://schemas.microsoft.com/office/drawing/2014/main" id="{964D775C-1FD4-F946-AAFF-2B558C347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8548" y="255813"/>
            <a:ext cx="4761781" cy="6346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0778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F1A41-8398-C643-B2E2-E18CF8CCA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579" y="285226"/>
            <a:ext cx="11948605" cy="1325563"/>
          </a:xfrm>
        </p:spPr>
        <p:txBody>
          <a:bodyPr/>
          <a:lstStyle/>
          <a:p>
            <a:r>
              <a:rPr kumimoji="1" lang="en-US" altLang="zh-CN" dirty="0"/>
              <a:t>About discussion—help you to learn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49A5AB-9AA6-FC4D-8E1A-CCCC66F89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782" y="1690688"/>
            <a:ext cx="11192109" cy="4976442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Hand in homework by the end of the class (before I leave)</a:t>
            </a:r>
          </a:p>
          <a:p>
            <a:r>
              <a:rPr kumimoji="1" lang="en-US" altLang="zh-CN" dirty="0"/>
              <a:t>Listen to me </a:t>
            </a:r>
            <a:r>
              <a:rPr kumimoji="1" lang="en-US" altLang="zh-CN" dirty="0" err="1"/>
              <a:t>BBing</a:t>
            </a:r>
            <a:r>
              <a:rPr kumimoji="1" lang="en-US" altLang="zh-CN" dirty="0"/>
              <a:t> about the lecture, feel free to interrupt me if you have questions</a:t>
            </a:r>
          </a:p>
          <a:p>
            <a:r>
              <a:rPr kumimoji="1" lang="en-US" altLang="zh-CN" dirty="0"/>
              <a:t>Do the worksheet in groups</a:t>
            </a:r>
          </a:p>
          <a:p>
            <a:r>
              <a:rPr kumimoji="1" lang="en-US" altLang="zh-CN" dirty="0"/>
              <a:t>Share the solutions(or ideas) of the worksheet problems</a:t>
            </a:r>
          </a:p>
          <a:p>
            <a:r>
              <a:rPr kumimoji="1" lang="en-US" altLang="zh-CN" dirty="0"/>
              <a:t>I’m not expecting you to understand all the content of the worksheet during the discussion, so is professor. Just try the best!</a:t>
            </a:r>
          </a:p>
          <a:p>
            <a:r>
              <a:rPr kumimoji="1" lang="en-US" altLang="zh-CN" dirty="0"/>
              <a:t>You are suggested to attend all the discussion sessions. I’m actually helping you to save time for ECE 220, CEE 360 etc.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0733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>
            <a:extLst>
              <a:ext uri="{FF2B5EF4-FFF2-40B4-BE49-F238E27FC236}">
                <a16:creationId xmlns:a16="http://schemas.microsoft.com/office/drawing/2014/main" id="{CDEA377D-4B28-1D34-0FB3-E07F78FA7116}"/>
              </a:ext>
            </a:extLst>
          </p:cNvPr>
          <p:cNvSpPr txBox="1">
            <a:spLocks/>
          </p:cNvSpPr>
          <p:nvPr/>
        </p:nvSpPr>
        <p:spPr>
          <a:xfrm>
            <a:off x="499782" y="1457008"/>
            <a:ext cx="11285818" cy="497644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1 point for all work group members for an (essentially) complete </a:t>
            </a:r>
          </a:p>
          <a:p>
            <a:r>
              <a:rPr kumimoji="1" lang="en-US" altLang="zh-CN" dirty="0"/>
              <a:t>solution</a:t>
            </a:r>
          </a:p>
          <a:p>
            <a:r>
              <a:rPr kumimoji="1" lang="en-US" altLang="zh-CN" dirty="0"/>
              <a:t>1 extra point for the presenter of the solution</a:t>
            </a:r>
          </a:p>
          <a:p>
            <a:r>
              <a:rPr kumimoji="1" lang="en-US" altLang="zh-CN" dirty="0"/>
              <a:t>'</a:t>
            </a:r>
            <a:r>
              <a:rPr kumimoji="1" lang="en-US" altLang="zh-CN" dirty="0" err="1"/>
              <a:t>n.a.</a:t>
            </a:r>
            <a:r>
              <a:rPr kumimoji="1" lang="en-US" altLang="zh-CN" dirty="0"/>
              <a:t>' (not attending) for students who don't attend the discussion session</a:t>
            </a:r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en-US" altLang="zh-CN" dirty="0"/>
              <a:t>At the end of the semester, all points for each will be summed up and then normalized to 10 (indicated in the syllabus)</a:t>
            </a:r>
          </a:p>
          <a:p>
            <a:r>
              <a:rPr kumimoji="1" lang="en-US" altLang="zh-CN" dirty="0"/>
              <a:t>Just be brave and share!</a:t>
            </a:r>
          </a:p>
          <a:p>
            <a:endParaRPr kumimoji="1" lang="zh-CN" altLang="en-US" dirty="0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BD4A6482-A522-08F7-C64D-DDE678F11B27}"/>
              </a:ext>
            </a:extLst>
          </p:cNvPr>
          <p:cNvSpPr txBox="1">
            <a:spLocks/>
          </p:cNvSpPr>
          <p:nvPr/>
        </p:nvSpPr>
        <p:spPr>
          <a:xfrm>
            <a:off x="565579" y="285226"/>
            <a:ext cx="1194860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/>
              <a:t>Policy about discussion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4670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3E73B-099A-134D-9BDB-F76C26C9E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73" y="338492"/>
            <a:ext cx="4435135" cy="5325461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Office hour</a:t>
            </a:r>
            <a:br>
              <a:rPr kumimoji="1" lang="en-US" altLang="zh-CN" dirty="0"/>
            </a:br>
            <a:r>
              <a:rPr kumimoji="1" lang="en-US" altLang="zh-CN" sz="3100" dirty="0"/>
              <a:t>location: coffee house, 1st floor of the library</a:t>
            </a:r>
            <a:br>
              <a:rPr kumimoji="1" lang="en-US" altLang="zh-CN" dirty="0"/>
            </a:br>
            <a:r>
              <a:rPr kumimoji="1" lang="en-US" altLang="zh-CN" sz="2800" dirty="0"/>
              <a:t>Time:</a:t>
            </a:r>
            <a:br>
              <a:rPr kumimoji="1" lang="en-US" altLang="zh-CN" dirty="0"/>
            </a:br>
            <a:r>
              <a:rPr kumimoji="1" lang="en-US" altLang="zh-CN" sz="2000" b="1" dirty="0"/>
              <a:t>Tuesday 8-9</a:t>
            </a:r>
            <a:r>
              <a:rPr kumimoji="1" lang="en-US" altLang="zh-CN" sz="2000" dirty="0"/>
              <a:t> for now, if there is any change I’ll inform in WeChat group</a:t>
            </a:r>
            <a:br>
              <a:rPr kumimoji="1" lang="en-US" altLang="zh-CN" sz="2000" dirty="0"/>
            </a:br>
            <a:br>
              <a:rPr kumimoji="1" lang="en-US" altLang="zh-CN" sz="2000" dirty="0"/>
            </a:br>
            <a:r>
              <a:rPr kumimoji="1" lang="en-US" altLang="zh-CN" sz="2000" dirty="0"/>
              <a:t>Try to bring your questions to office hour instead of asking me on WeChat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A5DAA-E3E4-AE7B-973F-2C682A911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407" y="71120"/>
            <a:ext cx="7289455" cy="628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99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AAE3B4-9AA5-244E-A025-358A06AB2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Terms of MATH 241 lectures:</a:t>
            </a:r>
            <a:br>
              <a:rPr kumimoji="1" lang="en-US" altLang="zh-CN" dirty="0"/>
            </a:br>
            <a:r>
              <a:rPr kumimoji="1" lang="en-US" altLang="zh-CN" dirty="0"/>
              <a:t>What’s important: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6FFCDB-5BB0-E041-BBDA-5E6896002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46" y="2399370"/>
            <a:ext cx="6146800" cy="1524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604FB64-41AE-214A-B48B-B74BEE576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334" y="4055557"/>
            <a:ext cx="4710087" cy="230598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975531B-FF18-F847-8FF1-2523ADDD38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588" y="4632052"/>
            <a:ext cx="4621258" cy="115299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11A7623-8BB2-5341-A06A-1BC94FAF0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1546488"/>
            <a:ext cx="4171576" cy="18825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4B098A1-76CC-4F45-B86A-0F58D303E3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2024" y="3687935"/>
            <a:ext cx="1416424" cy="36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056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1561</TotalTime>
  <Words>480</Words>
  <Application>Microsoft Office PowerPoint</Application>
  <PresentationFormat>Widescreen</PresentationFormat>
  <Paragraphs>49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Welcome! A2のTA: Yu Jiarui  Please sit in groups of  4-5 people</vt:lpstr>
      <vt:lpstr>ABOUT ME</vt:lpstr>
      <vt:lpstr>Why I choose to be MATH 241 TA</vt:lpstr>
      <vt:lpstr>About MATH 241</vt:lpstr>
      <vt:lpstr>PowerPoint Presentation</vt:lpstr>
      <vt:lpstr>About discussion—help you to learn</vt:lpstr>
      <vt:lpstr>PowerPoint Presentation</vt:lpstr>
      <vt:lpstr>Office hour location: coffee house, 1st floor of the library Time: Tuesday 8-9 for now, if there is any change I’ll inform in WeChat group  Try to bring your questions to office hour instead of asking me on WeChat </vt:lpstr>
      <vt:lpstr>Terms of MATH 241 lectures: What’s important:</vt:lpstr>
      <vt:lpstr>Not Sooooo important:</vt:lpstr>
      <vt:lpstr>The most useful but the most useless</vt:lpstr>
      <vt:lpstr>PowerPoint Presentation</vt:lpstr>
      <vt:lpstr>Start Worksheet1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Li, Zihao</dc:creator>
  <cp:lastModifiedBy>Yu, Jiarui</cp:lastModifiedBy>
  <cp:revision>164</cp:revision>
  <dcterms:created xsi:type="dcterms:W3CDTF">2021-09-14T13:18:06Z</dcterms:created>
  <dcterms:modified xsi:type="dcterms:W3CDTF">2023-09-20T15:27:03Z</dcterms:modified>
</cp:coreProperties>
</file>

<file path=docProps/thumbnail.jpeg>
</file>